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256" r:id="rId3"/>
    <p:sldId id="290" r:id="rId4"/>
    <p:sldId id="291" r:id="rId5"/>
    <p:sldId id="292" r:id="rId6"/>
    <p:sldId id="293" r:id="rId7"/>
    <p:sldId id="294" r:id="rId8"/>
    <p:sldId id="305" r:id="rId9"/>
    <p:sldId id="296" r:id="rId10"/>
    <p:sldId id="297" r:id="rId11"/>
    <p:sldId id="313" r:id="rId12"/>
    <p:sldId id="315" r:id="rId13"/>
    <p:sldId id="316" r:id="rId14"/>
    <p:sldId id="298" r:id="rId15"/>
    <p:sldId id="300" r:id="rId16"/>
    <p:sldId id="307" r:id="rId17"/>
    <p:sldId id="309" r:id="rId18"/>
    <p:sldId id="301" r:id="rId19"/>
    <p:sldId id="302" r:id="rId20"/>
    <p:sldId id="303" r:id="rId21"/>
    <p:sldId id="311" r:id="rId22"/>
    <p:sldId id="304" r:id="rId23"/>
    <p:sldId id="257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83202" autoAdjust="0"/>
  </p:normalViewPr>
  <p:slideViewPr>
    <p:cSldViewPr>
      <p:cViewPr varScale="1">
        <p:scale>
          <a:sx n="61" d="100"/>
          <a:sy n="61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Bekele\IITA_folder\Papers%20and%20proposals\papers\CBA\Tanzania\Summary%20data%20and%20list%20of%20technologies_new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Bekele\IITA_folder\Papers%20and%20proposals\papers\CBA\Tanzania\Summary%20data%20and%20list%20of%20technologies_new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Bekele\IITA_folder\Papers%20and%20proposals\papers\CBA\Tanzania\Summary%20data%20and%20list%20of%20technologies_new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Bekele\IITA_folder\Papers%20and%20proposals\papers\CBA\Tanzania\Summary%20data%20and%20list%20of%20technologies_new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Bekele\IITA_folder\Papers%20and%20proposals\papers\CBA\Tanzania\Combined\Summary%20data%20and%20list%20of%20technologies_n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7951795075936"/>
          <c:y val="5.1400554097404488E-2"/>
          <c:w val="0.82927875182971134"/>
          <c:h val="0.52902135084117352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output_atleast_data!$N$21:$V$21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output_atleast_data!$N$22:$V$22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955200"/>
        <c:axId val="95093504"/>
      </c:lineChart>
      <c:catAx>
        <c:axId val="75955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093504"/>
        <c:crosses val="autoZero"/>
        <c:auto val="1"/>
        <c:lblAlgn val="ctr"/>
        <c:lblOffset val="100"/>
        <c:noMultiLvlLbl val="0"/>
      </c:catAx>
      <c:valAx>
        <c:axId val="95093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5955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78204089750494"/>
          <c:y val="4.8535605180499979E-2"/>
          <c:w val="0.64130335681723993"/>
          <c:h val="0.57692905778082093"/>
        </c:manualLayout>
      </c:layout>
      <c:lineChart>
        <c:grouping val="standard"/>
        <c:varyColors val="0"/>
        <c:ser>
          <c:idx val="0"/>
          <c:order val="0"/>
          <c:tx>
            <c:strRef>
              <c:f>output_2!$A$31</c:f>
              <c:strCache>
                <c:ptCount val="1"/>
                <c:pt idx="0">
                  <c:v>Base case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1.485148514851482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output_2!$B$30:$J$30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output_2!$B$31:$J$31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output_2!$A$32</c:f>
              <c:strCache>
                <c:ptCount val="1"/>
                <c:pt idx="0">
                  <c:v>Input price up (25%)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1.4851485148514821E-2"/>
                  <c:y val="3.6231884057971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output_2!$B$30:$J$30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output_2!$B$32:$J$32</c:f>
              <c:numCache>
                <c:formatCode>General</c:formatCode>
                <c:ptCount val="9"/>
                <c:pt idx="0">
                  <c:v>45</c:v>
                </c:pt>
                <c:pt idx="1">
                  <c:v>23</c:v>
                </c:pt>
                <c:pt idx="2">
                  <c:v>8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output_2!$A$33</c:f>
              <c:strCache>
                <c:ptCount val="1"/>
                <c:pt idx="0">
                  <c:v>Input price down (25%)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output_2!$B$30:$J$30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output_2!$B$33:$J$33</c:f>
              <c:numCache>
                <c:formatCode>General</c:formatCode>
                <c:ptCount val="9"/>
                <c:pt idx="0">
                  <c:v>47</c:v>
                </c:pt>
                <c:pt idx="1">
                  <c:v>38</c:v>
                </c:pt>
                <c:pt idx="2">
                  <c:v>15</c:v>
                </c:pt>
                <c:pt idx="3">
                  <c:v>7</c:v>
                </c:pt>
                <c:pt idx="4">
                  <c:v>6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911936"/>
        <c:axId val="95913472"/>
      </c:lineChart>
      <c:catAx>
        <c:axId val="95911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913472"/>
        <c:crosses val="autoZero"/>
        <c:auto val="1"/>
        <c:lblAlgn val="ctr"/>
        <c:lblOffset val="100"/>
        <c:noMultiLvlLbl val="0"/>
      </c:catAx>
      <c:valAx>
        <c:axId val="95913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911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853875938774976"/>
          <c:y val="9.5622047244094482E-2"/>
          <c:w val="0.33146124061225019"/>
          <c:h val="0.32179938377268058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73371510379386"/>
          <c:y val="4.7295078530519147E-2"/>
          <c:w val="0.65721784776902892"/>
          <c:h val="0.5540504520268299"/>
        </c:manualLayout>
      </c:layout>
      <c:lineChart>
        <c:grouping val="standard"/>
        <c:varyColors val="0"/>
        <c:ser>
          <c:idx val="0"/>
          <c:order val="0"/>
          <c:tx>
            <c:strRef>
              <c:f>output_2!$A$53</c:f>
              <c:strCache>
                <c:ptCount val="1"/>
                <c:pt idx="0">
                  <c:v>Base case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8.218476351431367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output_2!$B$52:$J$52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output_2!$B$53:$J$53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output_2!$A$54</c:f>
              <c:strCache>
                <c:ptCount val="1"/>
                <c:pt idx="0">
                  <c:v>Wage rate up (25%)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1.8080647973149008E-2"/>
                  <c:y val="4.2553191489361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output_2!$B$52:$J$52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output_2!$B$54:$J$54</c:f>
              <c:numCache>
                <c:formatCode>General</c:formatCode>
                <c:ptCount val="9"/>
                <c:pt idx="0">
                  <c:v>44</c:v>
                </c:pt>
                <c:pt idx="1">
                  <c:v>25</c:v>
                </c:pt>
                <c:pt idx="2">
                  <c:v>8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output_2!$A$55</c:f>
              <c:strCache>
                <c:ptCount val="1"/>
                <c:pt idx="0">
                  <c:v>Wage rate down(25%)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output_2!$B$52:$J$52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output_2!$B$55:$J$55</c:f>
              <c:numCache>
                <c:formatCode>General</c:formatCode>
                <c:ptCount val="9"/>
                <c:pt idx="0">
                  <c:v>47</c:v>
                </c:pt>
                <c:pt idx="1">
                  <c:v>38</c:v>
                </c:pt>
                <c:pt idx="2">
                  <c:v>14</c:v>
                </c:pt>
                <c:pt idx="3">
                  <c:v>7</c:v>
                </c:pt>
                <c:pt idx="4">
                  <c:v>6</c:v>
                </c:pt>
                <c:pt idx="5">
                  <c:v>4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618944"/>
        <c:axId val="95620480"/>
      </c:lineChart>
      <c:catAx>
        <c:axId val="95618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620480"/>
        <c:crosses val="autoZero"/>
        <c:auto val="1"/>
        <c:lblAlgn val="ctr"/>
        <c:lblOffset val="100"/>
        <c:noMultiLvlLbl val="0"/>
      </c:catAx>
      <c:valAx>
        <c:axId val="95620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618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332418674938356"/>
          <c:y val="9.0248760571595213E-2"/>
          <c:w val="0.32556470213950528"/>
          <c:h val="0.30839107611548555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2719048416819"/>
          <c:y val="5.1400554097404488E-2"/>
          <c:w val="0.59616686212095826"/>
          <c:h val="0.66442371334018036"/>
        </c:manualLayout>
      </c:layout>
      <c:lineChart>
        <c:grouping val="standard"/>
        <c:varyColors val="0"/>
        <c:ser>
          <c:idx val="0"/>
          <c:order val="0"/>
          <c:tx>
            <c:strRef>
              <c:f>elsticity!$AI$4</c:f>
              <c:strCache>
                <c:ptCount val="1"/>
                <c:pt idx="0">
                  <c:v>Output price down</c:v>
                </c:pt>
              </c:strCache>
            </c:strRef>
          </c:tx>
          <c:marker>
            <c:symbol val="none"/>
          </c:marker>
          <c:cat>
            <c:strRef>
              <c:f>elsticity!$AJ$3:$AQ$3</c:f>
              <c:strCache>
                <c:ptCount val="8"/>
                <c:pt idx="0">
                  <c:v>≤1</c:v>
                </c:pt>
                <c:pt idx="1">
                  <c:v>≤2</c:v>
                </c:pt>
                <c:pt idx="2">
                  <c:v>≤3</c:v>
                </c:pt>
                <c:pt idx="3">
                  <c:v>≤4</c:v>
                </c:pt>
                <c:pt idx="4">
                  <c:v>≤5</c:v>
                </c:pt>
                <c:pt idx="5">
                  <c:v>≤10</c:v>
                </c:pt>
                <c:pt idx="6">
                  <c:v>≤50</c:v>
                </c:pt>
                <c:pt idx="7">
                  <c:v>≤100</c:v>
                </c:pt>
              </c:strCache>
            </c:strRef>
          </c:cat>
          <c:val>
            <c:numRef>
              <c:f>elsticity!$AJ$4:$AQ$4</c:f>
              <c:numCache>
                <c:formatCode>General</c:formatCode>
                <c:ptCount val="8"/>
                <c:pt idx="0">
                  <c:v>0</c:v>
                </c:pt>
                <c:pt idx="1">
                  <c:v>4</c:v>
                </c:pt>
                <c:pt idx="2">
                  <c:v>15</c:v>
                </c:pt>
                <c:pt idx="3">
                  <c:v>21</c:v>
                </c:pt>
                <c:pt idx="4">
                  <c:v>27</c:v>
                </c:pt>
                <c:pt idx="5">
                  <c:v>38</c:v>
                </c:pt>
                <c:pt idx="6">
                  <c:v>46</c:v>
                </c:pt>
                <c:pt idx="7">
                  <c:v>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elsticity!$AI$5</c:f>
              <c:strCache>
                <c:ptCount val="1"/>
                <c:pt idx="0">
                  <c:v>Input price up</c:v>
                </c:pt>
              </c:strCache>
            </c:strRef>
          </c:tx>
          <c:marker>
            <c:symbol val="none"/>
          </c:marker>
          <c:cat>
            <c:strRef>
              <c:f>elsticity!$AJ$3:$AQ$3</c:f>
              <c:strCache>
                <c:ptCount val="8"/>
                <c:pt idx="0">
                  <c:v>≤1</c:v>
                </c:pt>
                <c:pt idx="1">
                  <c:v>≤2</c:v>
                </c:pt>
                <c:pt idx="2">
                  <c:v>≤3</c:v>
                </c:pt>
                <c:pt idx="3">
                  <c:v>≤4</c:v>
                </c:pt>
                <c:pt idx="4">
                  <c:v>≤5</c:v>
                </c:pt>
                <c:pt idx="5">
                  <c:v>≤10</c:v>
                </c:pt>
                <c:pt idx="6">
                  <c:v>≤50</c:v>
                </c:pt>
                <c:pt idx="7">
                  <c:v>≤100</c:v>
                </c:pt>
              </c:strCache>
            </c:strRef>
          </c:cat>
          <c:val>
            <c:numRef>
              <c:f>elsticity!$AJ$5:$AQ$5</c:f>
              <c:numCache>
                <c:formatCode>General</c:formatCode>
                <c:ptCount val="8"/>
                <c:pt idx="0">
                  <c:v>15</c:v>
                </c:pt>
                <c:pt idx="1">
                  <c:v>23</c:v>
                </c:pt>
                <c:pt idx="2">
                  <c:v>30</c:v>
                </c:pt>
                <c:pt idx="3">
                  <c:v>34</c:v>
                </c:pt>
                <c:pt idx="4">
                  <c:v>37</c:v>
                </c:pt>
                <c:pt idx="5">
                  <c:v>44</c:v>
                </c:pt>
                <c:pt idx="6">
                  <c:v>47</c:v>
                </c:pt>
                <c:pt idx="7">
                  <c:v>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elsticity!$AI$6</c:f>
              <c:strCache>
                <c:ptCount val="1"/>
                <c:pt idx="0">
                  <c:v>Wage rate up</c:v>
                </c:pt>
              </c:strCache>
            </c:strRef>
          </c:tx>
          <c:marker>
            <c:symbol val="none"/>
          </c:marker>
          <c:cat>
            <c:strRef>
              <c:f>elsticity!$AJ$3:$AQ$3</c:f>
              <c:strCache>
                <c:ptCount val="8"/>
                <c:pt idx="0">
                  <c:v>≤1</c:v>
                </c:pt>
                <c:pt idx="1">
                  <c:v>≤2</c:v>
                </c:pt>
                <c:pt idx="2">
                  <c:v>≤3</c:v>
                </c:pt>
                <c:pt idx="3">
                  <c:v>≤4</c:v>
                </c:pt>
                <c:pt idx="4">
                  <c:v>≤5</c:v>
                </c:pt>
                <c:pt idx="5">
                  <c:v>≤10</c:v>
                </c:pt>
                <c:pt idx="6">
                  <c:v>≤50</c:v>
                </c:pt>
                <c:pt idx="7">
                  <c:v>≤100</c:v>
                </c:pt>
              </c:strCache>
            </c:strRef>
          </c:cat>
          <c:val>
            <c:numRef>
              <c:f>elsticity!$AJ$6:$AQ$6</c:f>
              <c:numCache>
                <c:formatCode>General</c:formatCode>
                <c:ptCount val="8"/>
                <c:pt idx="0">
                  <c:v>16</c:v>
                </c:pt>
                <c:pt idx="1">
                  <c:v>29</c:v>
                </c:pt>
                <c:pt idx="2">
                  <c:v>34</c:v>
                </c:pt>
                <c:pt idx="3">
                  <c:v>41</c:v>
                </c:pt>
                <c:pt idx="4">
                  <c:v>43</c:v>
                </c:pt>
                <c:pt idx="5">
                  <c:v>45</c:v>
                </c:pt>
                <c:pt idx="6">
                  <c:v>47</c:v>
                </c:pt>
                <c:pt idx="7">
                  <c:v>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648768"/>
        <c:axId val="95687424"/>
      </c:lineChart>
      <c:catAx>
        <c:axId val="95648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5687424"/>
        <c:crosses val="autoZero"/>
        <c:auto val="1"/>
        <c:lblAlgn val="ctr"/>
        <c:lblOffset val="100"/>
        <c:noMultiLvlLbl val="0"/>
      </c:catAx>
      <c:valAx>
        <c:axId val="95687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648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015022058412911"/>
          <c:y val="7.2613990111701152E-2"/>
          <c:w val="0.30275758083431059"/>
          <c:h val="0.5757022523347372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7951795075936"/>
          <c:y val="5.1400554097404488E-2"/>
          <c:w val="0.82927875182971134"/>
          <c:h val="0.52902135084117352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output_atleast_data!$N$21:$V$21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output_atleast_data!$N$22:$V$22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119616"/>
        <c:axId val="95137792"/>
      </c:lineChart>
      <c:catAx>
        <c:axId val="95119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137792"/>
        <c:crosses val="autoZero"/>
        <c:auto val="1"/>
        <c:lblAlgn val="ctr"/>
        <c:lblOffset val="100"/>
        <c:noMultiLvlLbl val="0"/>
      </c:catAx>
      <c:valAx>
        <c:axId val="95137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119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7951795075936"/>
          <c:y val="5.1400554097404488E-2"/>
          <c:w val="0.82927875182971134"/>
          <c:h val="0.52902135084117352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output_atleast_data!$N$21:$V$21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output_atleast_data!$N$22:$V$22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35008"/>
        <c:axId val="95440896"/>
      </c:lineChart>
      <c:catAx>
        <c:axId val="9543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440896"/>
        <c:crosses val="autoZero"/>
        <c:auto val="1"/>
        <c:lblAlgn val="ctr"/>
        <c:lblOffset val="100"/>
        <c:noMultiLvlLbl val="0"/>
      </c:catAx>
      <c:valAx>
        <c:axId val="95440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435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7951795075936"/>
          <c:y val="5.1400554097404488E-2"/>
          <c:w val="0.82927875182971134"/>
          <c:h val="0.52902135084117352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output_atleast_data!$N$21:$V$21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</c:v>
                </c:pt>
                <c:pt idx="7">
                  <c:v>&gt;=350%</c:v>
                </c:pt>
                <c:pt idx="8">
                  <c:v>&gt;=400%</c:v>
                </c:pt>
              </c:strCache>
            </c:strRef>
          </c:cat>
          <c:val>
            <c:numRef>
              <c:f>output_atleast_data!$N$22:$V$22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80064"/>
        <c:axId val="95162368"/>
      </c:lineChart>
      <c:catAx>
        <c:axId val="95480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162368"/>
        <c:crosses val="autoZero"/>
        <c:auto val="1"/>
        <c:lblAlgn val="ctr"/>
        <c:lblOffset val="100"/>
        <c:noMultiLvlLbl val="0"/>
      </c:catAx>
      <c:valAx>
        <c:axId val="95162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480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82903797541913"/>
          <c:y val="3.75116652085156E-2"/>
          <c:w val="0.69396383570134912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output_1!$B$11</c:f>
              <c:strCache>
                <c:ptCount val="1"/>
                <c:pt idx="0">
                  <c:v>GM</c:v>
                </c:pt>
              </c:strCache>
            </c:strRef>
          </c:tx>
          <c:invertIfNegative val="0"/>
          <c:cat>
            <c:strRef>
              <c:f>output_1!$C$10:$H$10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output_1!$C$11:$H$11</c:f>
              <c:numCache>
                <c:formatCode>General</c:formatCode>
                <c:ptCount val="6"/>
                <c:pt idx="0">
                  <c:v>36.454109024241603</c:v>
                </c:pt>
                <c:pt idx="1">
                  <c:v>-36.336632581934929</c:v>
                </c:pt>
                <c:pt idx="2">
                  <c:v>-5.0720836913031899</c:v>
                </c:pt>
                <c:pt idx="3">
                  <c:v>5.0720836943841077</c:v>
                </c:pt>
                <c:pt idx="4">
                  <c:v>-4.6627657237293771</c:v>
                </c:pt>
                <c:pt idx="5">
                  <c:v>4.6627657263178639</c:v>
                </c:pt>
              </c:numCache>
            </c:numRef>
          </c:val>
        </c:ser>
        <c:ser>
          <c:idx val="1"/>
          <c:order val="1"/>
          <c:tx>
            <c:strRef>
              <c:f>output_1!$B$12</c:f>
              <c:strCache>
                <c:ptCount val="1"/>
                <c:pt idx="0">
                  <c:v>BCR</c:v>
                </c:pt>
              </c:strCache>
            </c:strRef>
          </c:tx>
          <c:invertIfNegative val="0"/>
          <c:cat>
            <c:strRef>
              <c:f>output_1!$C$10:$H$10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output_1!$C$12:$H$12</c:f>
              <c:numCache>
                <c:formatCode>General</c:formatCode>
                <c:ptCount val="6"/>
                <c:pt idx="0">
                  <c:v>25.09909987914472</c:v>
                </c:pt>
                <c:pt idx="1">
                  <c:v>-24.830179311621404</c:v>
                </c:pt>
                <c:pt idx="2">
                  <c:v>-10.039047961649262</c:v>
                </c:pt>
                <c:pt idx="3">
                  <c:v>12.864018893248625</c:v>
                </c:pt>
                <c:pt idx="4">
                  <c:v>-9.0341334514627647</c:v>
                </c:pt>
                <c:pt idx="5">
                  <c:v>11.209551781230319</c:v>
                </c:pt>
              </c:numCache>
            </c:numRef>
          </c:val>
        </c:ser>
        <c:ser>
          <c:idx val="2"/>
          <c:order val="2"/>
          <c:tx>
            <c:strRef>
              <c:f>output_1!$B$13</c:f>
              <c:strCache>
                <c:ptCount val="1"/>
                <c:pt idx="0">
                  <c:v>RNLB</c:v>
                </c:pt>
              </c:strCache>
            </c:strRef>
          </c:tx>
          <c:invertIfNegative val="0"/>
          <c:cat>
            <c:strRef>
              <c:f>output_1!$C$10:$H$10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output_1!$C$13:$H$13</c:f>
              <c:numCache>
                <c:formatCode>General</c:formatCode>
                <c:ptCount val="6"/>
                <c:pt idx="0">
                  <c:v>40.165669705722294</c:v>
                </c:pt>
                <c:pt idx="1">
                  <c:v>-39.637209464466842</c:v>
                </c:pt>
                <c:pt idx="2">
                  <c:v>-11.618642387495584</c:v>
                </c:pt>
                <c:pt idx="3">
                  <c:v>11.618626834672604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10496"/>
        <c:axId val="95216384"/>
      </c:barChart>
      <c:catAx>
        <c:axId val="95210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216384"/>
        <c:crosses val="autoZero"/>
        <c:auto val="1"/>
        <c:lblAlgn val="ctr"/>
        <c:lblOffset val="1000"/>
        <c:noMultiLvlLbl val="0"/>
      </c:catAx>
      <c:valAx>
        <c:axId val="95216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2104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2661854768154"/>
          <c:y val="5.1400554097404488E-2"/>
          <c:w val="0.69805446194225718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output_1!$B$35</c:f>
              <c:strCache>
                <c:ptCount val="1"/>
                <c:pt idx="0">
                  <c:v>SFM</c:v>
                </c:pt>
              </c:strCache>
            </c:strRef>
          </c:tx>
          <c:invertIfNegative val="0"/>
          <c:cat>
            <c:strRef>
              <c:f>output_1!$C$34:$H$34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output_1!$C$35:$H$35</c:f>
              <c:numCache>
                <c:formatCode>General</c:formatCode>
                <c:ptCount val="6"/>
                <c:pt idx="0">
                  <c:v>69.672032210830437</c:v>
                </c:pt>
                <c:pt idx="1">
                  <c:v>-68.774370123926943</c:v>
                </c:pt>
                <c:pt idx="2">
                  <c:v>-21.284418817313483</c:v>
                </c:pt>
                <c:pt idx="3">
                  <c:v>21.284418817236478</c:v>
                </c:pt>
                <c:pt idx="4">
                  <c:v>-18.400815190763229</c:v>
                </c:pt>
                <c:pt idx="5">
                  <c:v>18.40081519032648</c:v>
                </c:pt>
              </c:numCache>
            </c:numRef>
          </c:val>
        </c:ser>
        <c:ser>
          <c:idx val="1"/>
          <c:order val="1"/>
          <c:tx>
            <c:strRef>
              <c:f>output_1!$B$36</c:f>
              <c:strCache>
                <c:ptCount val="1"/>
                <c:pt idx="0">
                  <c:v>HVC</c:v>
                </c:pt>
              </c:strCache>
            </c:strRef>
          </c:tx>
          <c:invertIfNegative val="0"/>
          <c:cat>
            <c:strRef>
              <c:f>output_1!$C$34:$H$34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output_1!$C$36:$H$36</c:f>
              <c:numCache>
                <c:formatCode>General</c:formatCode>
                <c:ptCount val="6"/>
                <c:pt idx="0">
                  <c:v>33.051421051280272</c:v>
                </c:pt>
                <c:pt idx="1">
                  <c:v>-33.013862286258629</c:v>
                </c:pt>
                <c:pt idx="2">
                  <c:v>-3.4113104464592112</c:v>
                </c:pt>
                <c:pt idx="3">
                  <c:v>3.4113104498635392</c:v>
                </c:pt>
                <c:pt idx="4">
                  <c:v>-3.2555318859336193</c:v>
                </c:pt>
                <c:pt idx="5">
                  <c:v>3.2555318888315412</c:v>
                </c:pt>
              </c:numCache>
            </c:numRef>
          </c:val>
        </c:ser>
        <c:ser>
          <c:idx val="2"/>
          <c:order val="2"/>
          <c:tx>
            <c:strRef>
              <c:f>output_1!$B$37</c:f>
              <c:strCache>
                <c:ptCount val="1"/>
                <c:pt idx="0">
                  <c:v>PH</c:v>
                </c:pt>
              </c:strCache>
            </c:strRef>
          </c:tx>
          <c:invertIfNegative val="0"/>
          <c:cat>
            <c:strRef>
              <c:f>output_1!$C$34:$H$34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output_1!$C$37:$H$37</c:f>
              <c:numCache>
                <c:formatCode>General</c:formatCode>
                <c:ptCount val="6"/>
                <c:pt idx="0">
                  <c:v>37.20886334019584</c:v>
                </c:pt>
                <c:pt idx="1">
                  <c:v>-37.208863297121702</c:v>
                </c:pt>
                <c:pt idx="2">
                  <c:v>-14.37973977912471</c:v>
                </c:pt>
                <c:pt idx="3">
                  <c:v>14.37973977008823</c:v>
                </c:pt>
                <c:pt idx="4">
                  <c:v>-0.73802702770698081</c:v>
                </c:pt>
                <c:pt idx="5">
                  <c:v>0.73802705782874845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96896"/>
        <c:axId val="95327360"/>
      </c:barChart>
      <c:catAx>
        <c:axId val="95296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327360"/>
        <c:crosses val="autoZero"/>
        <c:auto val="1"/>
        <c:lblAlgn val="ctr"/>
        <c:lblOffset val="1000"/>
        <c:noMultiLvlLbl val="0"/>
      </c:catAx>
      <c:valAx>
        <c:axId val="95327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2968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48840769903763"/>
          <c:y val="5.1400554097404488E-2"/>
          <c:w val="0.71194335083114613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output_1!$B$42</c:f>
              <c:strCache>
                <c:ptCount val="1"/>
                <c:pt idx="0">
                  <c:v>SFM</c:v>
                </c:pt>
              </c:strCache>
            </c:strRef>
          </c:tx>
          <c:invertIfNegative val="0"/>
          <c:cat>
            <c:strRef>
              <c:f>output_1!$C$41:$H$41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output_1!$C$42:$H$42</c:f>
              <c:numCache>
                <c:formatCode>General</c:formatCode>
                <c:ptCount val="6"/>
                <c:pt idx="0">
                  <c:v>25.128033081647455</c:v>
                </c:pt>
                <c:pt idx="1">
                  <c:v>-24.79716228426393</c:v>
                </c:pt>
                <c:pt idx="2">
                  <c:v>-10.091697324618</c:v>
                </c:pt>
                <c:pt idx="3">
                  <c:v>12.832396441716012</c:v>
                </c:pt>
                <c:pt idx="4">
                  <c:v>-9.2725721600275861</c:v>
                </c:pt>
                <c:pt idx="5">
                  <c:v>11.494519285923143</c:v>
                </c:pt>
              </c:numCache>
            </c:numRef>
          </c:val>
        </c:ser>
        <c:ser>
          <c:idx val="1"/>
          <c:order val="1"/>
          <c:tx>
            <c:strRef>
              <c:f>output_1!$B$43</c:f>
              <c:strCache>
                <c:ptCount val="1"/>
                <c:pt idx="0">
                  <c:v>HVC</c:v>
                </c:pt>
              </c:strCache>
            </c:strRef>
          </c:tx>
          <c:invertIfNegative val="0"/>
          <c:cat>
            <c:strRef>
              <c:f>output_1!$C$41:$H$41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output_1!$C$43:$H$43</c:f>
              <c:numCache>
                <c:formatCode>General</c:formatCode>
                <c:ptCount val="6"/>
                <c:pt idx="0">
                  <c:v>25.015639152662413</c:v>
                </c:pt>
                <c:pt idx="1">
                  <c:v>-24.984360852877874</c:v>
                </c:pt>
                <c:pt idx="2">
                  <c:v>-9.515664318366877</c:v>
                </c:pt>
                <c:pt idx="3">
                  <c:v>12.172400714224056</c:v>
                </c:pt>
                <c:pt idx="4">
                  <c:v>-8.2843822516851944</c:v>
                </c:pt>
                <c:pt idx="5">
                  <c:v>10.329080884261446</c:v>
                </c:pt>
              </c:numCache>
            </c:numRef>
          </c:val>
        </c:ser>
        <c:ser>
          <c:idx val="2"/>
          <c:order val="2"/>
          <c:tx>
            <c:strRef>
              <c:f>output_1!$B$44</c:f>
              <c:strCache>
                <c:ptCount val="1"/>
                <c:pt idx="0">
                  <c:v>PH</c:v>
                </c:pt>
              </c:strCache>
            </c:strRef>
          </c:tx>
          <c:invertIfNegative val="0"/>
          <c:cat>
            <c:strRef>
              <c:f>output_1!$C$41:$H$41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output_1!$C$44:$H$44</c:f>
              <c:numCache>
                <c:formatCode>General</c:formatCode>
                <c:ptCount val="6"/>
                <c:pt idx="0">
                  <c:v>23.861014221332148</c:v>
                </c:pt>
                <c:pt idx="1">
                  <c:v>-23.861014221332137</c:v>
                </c:pt>
                <c:pt idx="2">
                  <c:v>-22.800228425915488</c:v>
                </c:pt>
                <c:pt idx="3">
                  <c:v>45.854415404069854</c:v>
                </c:pt>
                <c:pt idx="4">
                  <c:v>-1.3347170621439854</c:v>
                </c:pt>
                <c:pt idx="5">
                  <c:v>1.3777757680683458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98240"/>
        <c:axId val="95499776"/>
      </c:barChart>
      <c:catAx>
        <c:axId val="95498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499776"/>
        <c:crosses val="autoZero"/>
        <c:auto val="1"/>
        <c:lblAlgn val="ctr"/>
        <c:lblOffset val="1000"/>
        <c:noMultiLvlLbl val="0"/>
      </c:catAx>
      <c:valAx>
        <c:axId val="95499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4982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09873080933377"/>
          <c:y val="5.1400554097404488E-2"/>
          <c:w val="0.71822187466292742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output_1!$B$48</c:f>
              <c:strCache>
                <c:ptCount val="1"/>
                <c:pt idx="0">
                  <c:v>SFM</c:v>
                </c:pt>
              </c:strCache>
            </c:strRef>
          </c:tx>
          <c:invertIfNegative val="0"/>
          <c:cat>
            <c:strRef>
              <c:f>output_1!$C$47:$H$47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output_1!$C$48:$H$48</c:f>
              <c:numCache>
                <c:formatCode>General</c:formatCode>
                <c:ptCount val="6"/>
                <c:pt idx="0">
                  <c:v>42.249010678800438</c:v>
                </c:pt>
                <c:pt idx="1">
                  <c:v>-41.705784434197923</c:v>
                </c:pt>
                <c:pt idx="2">
                  <c:v>-13.306453715617517</c:v>
                </c:pt>
                <c:pt idx="3">
                  <c:v>13.306453716709349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output_1!$B$49</c:f>
              <c:strCache>
                <c:ptCount val="1"/>
                <c:pt idx="0">
                  <c:v>HVC</c:v>
                </c:pt>
              </c:strCache>
            </c:strRef>
          </c:tx>
          <c:invertIfNegative val="0"/>
          <c:cat>
            <c:strRef>
              <c:f>output_1!$C$47:$H$47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output_1!$C$49:$H$49</c:f>
              <c:numCache>
                <c:formatCode>General</c:formatCode>
                <c:ptCount val="6"/>
                <c:pt idx="0">
                  <c:v>30.004871042836779</c:v>
                </c:pt>
                <c:pt idx="1">
                  <c:v>-29.970374737141931</c:v>
                </c:pt>
                <c:pt idx="2">
                  <c:v>-3.5754525556550987</c:v>
                </c:pt>
                <c:pt idx="3">
                  <c:v>3.5753627967954724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output_1!$B$50</c:f>
              <c:strCache>
                <c:ptCount val="1"/>
                <c:pt idx="0">
                  <c:v>PH</c:v>
                </c:pt>
              </c:strCache>
            </c:strRef>
          </c:tx>
          <c:invertIfNegative val="0"/>
          <c:cat>
            <c:strRef>
              <c:f>output_1!$C$47:$H$47</c:f>
              <c:strCache>
                <c:ptCount val="6"/>
                <c:pt idx="0">
                  <c:v>OP↑</c:v>
                </c:pt>
                <c:pt idx="1">
                  <c:v>OP↓</c:v>
                </c:pt>
                <c:pt idx="2">
                  <c:v>IP↑</c:v>
                </c:pt>
                <c:pt idx="3">
                  <c:v>IP↓</c:v>
                </c:pt>
                <c:pt idx="4">
                  <c:v>Wage↑</c:v>
                </c:pt>
                <c:pt idx="5">
                  <c:v>Wage↓</c:v>
                </c:pt>
              </c:strCache>
            </c:strRef>
          </c:cat>
          <c:val>
            <c:numRef>
              <c:f>output_1!$C$50:$H$50</c:f>
              <c:numCache>
                <c:formatCode>General</c:formatCode>
                <c:ptCount val="6"/>
                <c:pt idx="0">
                  <c:v>51.277090089261307</c:v>
                </c:pt>
                <c:pt idx="1">
                  <c:v>-33.469670349239244</c:v>
                </c:pt>
                <c:pt idx="2">
                  <c:v>-12.934690993186789</c:v>
                </c:pt>
                <c:pt idx="3">
                  <c:v>12.934691014862606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5488"/>
        <c:axId val="95537024"/>
      </c:barChart>
      <c:catAx>
        <c:axId val="95535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537024"/>
        <c:crosses val="autoZero"/>
        <c:auto val="1"/>
        <c:lblAlgn val="ctr"/>
        <c:lblOffset val="1000"/>
        <c:noMultiLvlLbl val="0"/>
      </c:catAx>
      <c:valAx>
        <c:axId val="95537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5354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158196933925972"/>
          <c:y val="5.1400554097404488E-2"/>
          <c:w val="0.63138755896718946"/>
          <c:h val="0.61344453653819586"/>
        </c:manualLayout>
      </c:layout>
      <c:lineChart>
        <c:grouping val="standard"/>
        <c:varyColors val="0"/>
        <c:ser>
          <c:idx val="0"/>
          <c:order val="0"/>
          <c:tx>
            <c:strRef>
              <c:f>output_2!$A$4</c:f>
              <c:strCache>
                <c:ptCount val="1"/>
                <c:pt idx="0">
                  <c:v>Base case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output_2!$B$3:$J$3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 </c:v>
                </c:pt>
                <c:pt idx="7">
                  <c:v>&gt;=350% </c:v>
                </c:pt>
                <c:pt idx="8">
                  <c:v>&gt;=400% </c:v>
                </c:pt>
              </c:strCache>
            </c:strRef>
          </c:cat>
          <c:val>
            <c:numRef>
              <c:f>output_2!$B$4:$J$4</c:f>
              <c:numCache>
                <c:formatCode>General</c:formatCode>
                <c:ptCount val="9"/>
                <c:pt idx="0">
                  <c:v>46</c:v>
                </c:pt>
                <c:pt idx="1">
                  <c:v>29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output_2!$A$5</c:f>
              <c:strCache>
                <c:ptCount val="1"/>
                <c:pt idx="0">
                  <c:v>Output price up (25%)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output_2!$B$3:$J$3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 </c:v>
                </c:pt>
                <c:pt idx="7">
                  <c:v>&gt;=350% </c:v>
                </c:pt>
                <c:pt idx="8">
                  <c:v>&gt;=400% </c:v>
                </c:pt>
              </c:strCache>
            </c:strRef>
          </c:cat>
          <c:val>
            <c:numRef>
              <c:f>output_2!$B$5:$J$5</c:f>
              <c:numCache>
                <c:formatCode>General</c:formatCode>
                <c:ptCount val="9"/>
                <c:pt idx="0">
                  <c:v>48</c:v>
                </c:pt>
                <c:pt idx="1">
                  <c:v>42</c:v>
                </c:pt>
                <c:pt idx="2">
                  <c:v>21</c:v>
                </c:pt>
                <c:pt idx="3">
                  <c:v>7</c:v>
                </c:pt>
                <c:pt idx="4">
                  <c:v>6</c:v>
                </c:pt>
                <c:pt idx="5">
                  <c:v>6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output_2!$A$6</c:f>
              <c:strCache>
                <c:ptCount val="1"/>
                <c:pt idx="0">
                  <c:v>Output price down(25%)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output_2!$B$3:$J$3</c:f>
              <c:strCache>
                <c:ptCount val="9"/>
                <c:pt idx="0">
                  <c:v>&gt;=Breakeven</c:v>
                </c:pt>
                <c:pt idx="1">
                  <c:v>&gt;=50%</c:v>
                </c:pt>
                <c:pt idx="2">
                  <c:v>&gt;=100%</c:v>
                </c:pt>
                <c:pt idx="3">
                  <c:v>&gt;=150%</c:v>
                </c:pt>
                <c:pt idx="4">
                  <c:v>&gt;=200%</c:v>
                </c:pt>
                <c:pt idx="5">
                  <c:v>&gt;=250%</c:v>
                </c:pt>
                <c:pt idx="6">
                  <c:v>&gt;=300% </c:v>
                </c:pt>
                <c:pt idx="7">
                  <c:v>&gt;=350% </c:v>
                </c:pt>
                <c:pt idx="8">
                  <c:v>&gt;=400% </c:v>
                </c:pt>
              </c:strCache>
            </c:strRef>
          </c:cat>
          <c:val>
            <c:numRef>
              <c:f>output_2!$B$6:$J$6</c:f>
              <c:numCache>
                <c:formatCode>General</c:formatCode>
                <c:ptCount val="9"/>
                <c:pt idx="0">
                  <c:v>34</c:v>
                </c:pt>
                <c:pt idx="1">
                  <c:v>11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2080"/>
        <c:axId val="95583616"/>
      </c:lineChart>
      <c:catAx>
        <c:axId val="95582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en-US"/>
          </a:p>
        </c:txPr>
        <c:crossAx val="95583616"/>
        <c:crosses val="autoZero"/>
        <c:auto val="1"/>
        <c:lblAlgn val="ctr"/>
        <c:lblOffset val="100"/>
        <c:noMultiLvlLbl val="0"/>
      </c:catAx>
      <c:valAx>
        <c:axId val="95583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95582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576684823944742"/>
          <c:y val="0.1984981044036162"/>
          <c:w val="0.3330846085277076"/>
          <c:h val="0.2511515748031495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0.00816</cdr:x>
      <cdr:y>0.03819</cdr:y>
    </cdr:from>
    <cdr:to>
      <cdr:x>0.08646</cdr:x>
      <cdr:y>0.57843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01" y="138060"/>
          <a:ext cx="602613" cy="1953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</a:t>
          </a:r>
          <a:r>
            <a:rPr lang="en-GB" sz="1800" baseline="0" dirty="0"/>
            <a:t> of technologies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0.36634</cdr:x>
      <cdr:y>0.87353</cdr:y>
    </cdr:from>
    <cdr:to>
      <cdr:x>0.75296</cdr:x>
      <cdr:y>0.99814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19401" y="3157890"/>
          <a:ext cx="2975506" cy="450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0" dirty="0"/>
            <a:t>Profitability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0.0112</cdr:x>
      <cdr:y>0.04638</cdr:y>
    </cdr:from>
    <cdr:to>
      <cdr:x>0.06316</cdr:x>
      <cdr:y>0.71475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1076" y="152401"/>
          <a:ext cx="376123" cy="21963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 of technologies</a:t>
          </a:r>
        </a:p>
      </cdr:txBody>
    </cdr:sp>
  </cdr:relSizeAnchor>
  <cdr:relSizeAnchor xmlns:cdr="http://schemas.openxmlformats.org/drawingml/2006/chartDrawing">
    <cdr:from>
      <cdr:x>0.2864</cdr:x>
      <cdr:y>0.88852</cdr:y>
    </cdr:from>
    <cdr:to>
      <cdr:x>0.6304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04976" y="2581275"/>
          <a:ext cx="204787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Profitability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0.0005</cdr:x>
      <cdr:y>0.04444</cdr:y>
    </cdr:from>
    <cdr:to>
      <cdr:x>0.05826</cdr:x>
      <cdr:y>0.68693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75" y="152400"/>
          <a:ext cx="446281" cy="2203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</a:t>
          </a:r>
          <a:r>
            <a:rPr lang="en-GB" sz="1800" baseline="0" dirty="0"/>
            <a:t> of Technologies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0.24729</cdr:x>
      <cdr:y>0.89776</cdr:y>
    </cdr:from>
    <cdr:to>
      <cdr:x>0.51625</cdr:x>
      <cdr:y>0.99042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04925" y="2676525"/>
          <a:ext cx="141922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0.28283</cdr:x>
      <cdr:y>0.88889</cdr:y>
    </cdr:from>
    <cdr:to>
      <cdr:x>0.54545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33600" y="3048000"/>
          <a:ext cx="19812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Profitability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</cdr:x>
      <cdr:y>0.02326</cdr:y>
    </cdr:from>
    <cdr:to>
      <cdr:x>0.05319</cdr:x>
      <cdr:y>0.65116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76200"/>
          <a:ext cx="381000" cy="2057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 of technologies</a:t>
          </a:r>
        </a:p>
      </cdr:txBody>
    </cdr:sp>
  </cdr:relSizeAnchor>
  <cdr:relSizeAnchor xmlns:cdr="http://schemas.openxmlformats.org/drawingml/2006/chartDrawing">
    <cdr:from>
      <cdr:x>0.2588</cdr:x>
      <cdr:y>0.87847</cdr:y>
    </cdr:from>
    <cdr:to>
      <cdr:x>0.56483</cdr:x>
      <cdr:y>0.96875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88605" y="2409826"/>
          <a:ext cx="1996717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Elasticity of GM</a:t>
          </a:r>
        </a:p>
      </cdr:txBody>
    </cdr:sp>
  </cdr:relSizeAnchor>
  <cdr:relSizeAnchor xmlns:cdr="http://schemas.openxmlformats.org/drawingml/2006/chartDrawing">
    <cdr:from>
      <cdr:x>0.29237</cdr:x>
      <cdr:y>0.11278</cdr:y>
    </cdr:from>
    <cdr:to>
      <cdr:x>0.4945</cdr:x>
      <cdr:y>0.22148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94209" y="395318"/>
          <a:ext cx="1447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Median =1.6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0.25532</cdr:x>
      <cdr:y>0.32684</cdr:y>
    </cdr:from>
    <cdr:to>
      <cdr:x>0.25532</cdr:x>
      <cdr:y>0.71739</cdr:y>
    </cdr:to>
    <cdr:cxnSp macro="">
      <cdr:nvCxnSpPr>
        <cdr:cNvPr id="10" name="Straight Connector 9"/>
        <cdr:cNvCxnSpPr/>
      </cdr:nvCxnSpPr>
      <cdr:spPr>
        <a:xfrm xmlns:a="http://schemas.openxmlformats.org/drawingml/2006/main">
          <a:off x="1828800" y="1145650"/>
          <a:ext cx="0" cy="136895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0.13753</cdr:x>
      <cdr:y>0.32684</cdr:y>
    </cdr:from>
    <cdr:to>
      <cdr:x>0.25532</cdr:x>
      <cdr:y>0.332</cdr:y>
    </cdr:to>
    <cdr:cxnSp macro="">
      <cdr:nvCxnSpPr>
        <cdr:cNvPr id="12" name="Straight Connector 11"/>
        <cdr:cNvCxnSpPr/>
      </cdr:nvCxnSpPr>
      <cdr:spPr>
        <a:xfrm xmlns:a="http://schemas.openxmlformats.org/drawingml/2006/main" flipV="1">
          <a:off x="985111" y="1145650"/>
          <a:ext cx="843689" cy="18081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0.1383</cdr:x>
      <cdr:y>0.65217</cdr:y>
    </cdr:from>
    <cdr:to>
      <cdr:x>0.25532</cdr:x>
      <cdr:y>0.65217</cdr:y>
    </cdr:to>
    <cdr:cxnSp macro="">
      <cdr:nvCxnSpPr>
        <cdr:cNvPr id="30" name="Straight Connector 29"/>
        <cdr:cNvCxnSpPr/>
      </cdr:nvCxnSpPr>
      <cdr:spPr>
        <a:xfrm xmlns:a="http://schemas.openxmlformats.org/drawingml/2006/main">
          <a:off x="990600" y="2286000"/>
          <a:ext cx="838200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0.09574</cdr:x>
      <cdr:y>0.33419</cdr:y>
    </cdr:from>
    <cdr:to>
      <cdr:x>0.15957</cdr:x>
      <cdr:y>0.43291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685800" y="1171403"/>
          <a:ext cx="457200" cy="346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solidFill>
                <a:srgbClr val="FF0000"/>
              </a:solidFill>
            </a:rPr>
            <a:t>23</a:t>
          </a:r>
          <a:endParaRPr lang="en-GB" sz="16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0.00816</cdr:x>
      <cdr:y>0.03819</cdr:y>
    </cdr:from>
    <cdr:to>
      <cdr:x>0.08646</cdr:x>
      <cdr:y>0.57843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01" y="138060"/>
          <a:ext cx="602613" cy="1953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</a:t>
          </a:r>
          <a:r>
            <a:rPr lang="en-GB" sz="1800" baseline="0" dirty="0"/>
            <a:t> of technologies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0.36634</cdr:x>
      <cdr:y>0.87353</cdr:y>
    </cdr:from>
    <cdr:to>
      <cdr:x>0.75296</cdr:x>
      <cdr:y>0.99814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19401" y="3157890"/>
          <a:ext cx="2975506" cy="450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0" dirty="0"/>
            <a:t>Profitability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0.00816</cdr:x>
      <cdr:y>0.03819</cdr:y>
    </cdr:from>
    <cdr:to>
      <cdr:x>0.08646</cdr:x>
      <cdr:y>0.57843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01" y="138060"/>
          <a:ext cx="602613" cy="1953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</a:t>
          </a:r>
          <a:r>
            <a:rPr lang="en-GB" sz="1800" baseline="0" dirty="0"/>
            <a:t> of technologies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0.36634</cdr:x>
      <cdr:y>0.87353</cdr:y>
    </cdr:from>
    <cdr:to>
      <cdr:x>0.75296</cdr:x>
      <cdr:y>0.99814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19401" y="3157890"/>
          <a:ext cx="2975506" cy="450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0" dirty="0"/>
            <a:t>Profitability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0.00816</cdr:x>
      <cdr:y>0.03819</cdr:y>
    </cdr:from>
    <cdr:to>
      <cdr:x>0.08646</cdr:x>
      <cdr:y>0.57843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01" y="138060"/>
          <a:ext cx="602613" cy="1953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</a:t>
          </a:r>
          <a:r>
            <a:rPr lang="en-GB" sz="1800" baseline="0" dirty="0"/>
            <a:t> of technologies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0.36634</cdr:x>
      <cdr:y>0.87353</cdr:y>
    </cdr:from>
    <cdr:to>
      <cdr:x>0.75296</cdr:x>
      <cdr:y>0.99814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19401" y="3157890"/>
          <a:ext cx="2975506" cy="450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0" dirty="0"/>
            <a:t>Profitability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0.02214</cdr:x>
      <cdr:y>0.21181</cdr:y>
    </cdr:from>
    <cdr:to>
      <cdr:x>0.08487</cdr:x>
      <cdr:y>0.70486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300" y="581025"/>
          <a:ext cx="323850" cy="1352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2000" dirty="0"/>
            <a:t>%change 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0.02269</cdr:x>
      <cdr:y>0.23611</cdr:y>
    </cdr:from>
    <cdr:to>
      <cdr:x>0.07155</cdr:x>
      <cdr:y>0.65972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3826" y="647700"/>
          <a:ext cx="266700" cy="1162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%change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0.01875</cdr:x>
      <cdr:y>0.23958</cdr:y>
    </cdr:from>
    <cdr:to>
      <cdr:x>0.06667</cdr:x>
      <cdr:y>0.74306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25" y="657225"/>
          <a:ext cx="219075" cy="1381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%change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0.02568</cdr:x>
      <cdr:y>0.23264</cdr:y>
    </cdr:from>
    <cdr:to>
      <cdr:x>0.07877</cdr:x>
      <cdr:y>0.69792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75" y="638176"/>
          <a:ext cx="295275" cy="1276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%change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0.01675</cdr:x>
      <cdr:y>0.04609</cdr:y>
    </cdr:from>
    <cdr:to>
      <cdr:x>0.07705</cdr:x>
      <cdr:y>0.71435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293" y="152400"/>
          <a:ext cx="487055" cy="22097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No. of technologies</a:t>
          </a:r>
        </a:p>
      </cdr:txBody>
    </cdr:sp>
  </cdr:relSizeAnchor>
  <cdr:relSizeAnchor xmlns:cdr="http://schemas.openxmlformats.org/drawingml/2006/chartDrawing">
    <cdr:from>
      <cdr:x>0.28302</cdr:x>
      <cdr:y>0.92763</cdr:y>
    </cdr:from>
    <cdr:to>
      <cdr:x>0.57783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86000" y="3067452"/>
          <a:ext cx="2381239" cy="2393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Profitability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8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EE96FF-2095-491B-AB01-D3D122448249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0BA015-1D49-4D17-97B9-B41C9CAE48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4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295400"/>
            <a:ext cx="8382000" cy="1752600"/>
          </a:xfrm>
        </p:spPr>
        <p:txBody>
          <a:bodyPr/>
          <a:lstStyle/>
          <a:p>
            <a:r>
              <a:rPr lang="en-US" sz="4000" dirty="0" smtClean="0"/>
              <a:t>Cost-Benefit Analysis of Africa RISING Technologies in Tanzania: </a:t>
            </a:r>
            <a:r>
              <a:rPr lang="en-US" sz="4000" dirty="0" smtClean="0"/>
              <a:t>Summary of initial </a:t>
            </a:r>
            <a:r>
              <a:rPr lang="en-US" sz="4000" dirty="0" smtClean="0"/>
              <a:t>results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3200400"/>
            <a:ext cx="7467600" cy="23622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Bekele H. </a:t>
            </a:r>
            <a:r>
              <a:rPr lang="en-US" dirty="0" err="1" smtClean="0"/>
              <a:t>Kotu</a:t>
            </a:r>
            <a:endParaRPr lang="en-US" dirty="0" smtClean="0"/>
          </a:p>
          <a:p>
            <a:r>
              <a:rPr lang="en-US" dirty="0" smtClean="0"/>
              <a:t>Contributing scientists:  A. </a:t>
            </a:r>
            <a:r>
              <a:rPr lang="en-US" dirty="0" err="1" smtClean="0"/>
              <a:t>Kimaro</a:t>
            </a:r>
            <a:r>
              <a:rPr lang="en-US" dirty="0" smtClean="0"/>
              <a:t>, M. </a:t>
            </a:r>
            <a:r>
              <a:rPr lang="en-US" dirty="0" err="1"/>
              <a:t>Swamila</a:t>
            </a:r>
            <a:endParaRPr lang="en-GB" dirty="0"/>
          </a:p>
          <a:p>
            <a:r>
              <a:rPr lang="en-US" dirty="0" smtClean="0"/>
              <a:t>S. </a:t>
            </a:r>
            <a:r>
              <a:rPr lang="en-US" dirty="0" err="1" smtClean="0"/>
              <a:t>Lyimo,Yangole</a:t>
            </a:r>
            <a:r>
              <a:rPr lang="en-US" dirty="0" smtClean="0"/>
              <a:t>, V. </a:t>
            </a:r>
            <a:r>
              <a:rPr lang="en-US" dirty="0" err="1" smtClean="0"/>
              <a:t>Afari-Sefa</a:t>
            </a:r>
            <a:r>
              <a:rPr lang="en-US" dirty="0" smtClean="0"/>
              <a:t>, P. </a:t>
            </a:r>
            <a:r>
              <a:rPr lang="en-US" dirty="0" err="1" smtClean="0"/>
              <a:t>Lukuman</a:t>
            </a:r>
            <a:r>
              <a:rPr lang="en-US" dirty="0" smtClean="0"/>
              <a:t>, F. </a:t>
            </a:r>
            <a:r>
              <a:rPr lang="en-US" dirty="0" err="1" smtClean="0"/>
              <a:t>Ngulu</a:t>
            </a:r>
            <a:r>
              <a:rPr lang="en-US" dirty="0" smtClean="0"/>
              <a:t>, J. </a:t>
            </a:r>
            <a:r>
              <a:rPr lang="en-US" dirty="0" err="1" smtClean="0"/>
              <a:t>Kihara</a:t>
            </a:r>
            <a:r>
              <a:rPr lang="en-US" dirty="0" smtClean="0"/>
              <a:t>, A. </a:t>
            </a:r>
            <a:r>
              <a:rPr lang="en-US" dirty="0" err="1" smtClean="0"/>
              <a:t>Abass</a:t>
            </a:r>
            <a:r>
              <a:rPr lang="en-US" dirty="0" smtClean="0"/>
              <a:t>, Beatrice, M. </a:t>
            </a:r>
            <a:r>
              <a:rPr lang="en-US" dirty="0" err="1" smtClean="0"/>
              <a:t>Bekunda</a:t>
            </a:r>
            <a:r>
              <a:rPr lang="en-US" dirty="0" smtClean="0"/>
              <a:t>, I. </a:t>
            </a:r>
            <a:r>
              <a:rPr lang="en-US" dirty="0" err="1" smtClean="0"/>
              <a:t>Hoeschle-Zeledon</a:t>
            </a:r>
            <a:endParaRPr lang="en-US" dirty="0" smtClean="0"/>
          </a:p>
          <a:p>
            <a:r>
              <a:rPr lang="en-US" dirty="0" smtClean="0"/>
              <a:t>Africa RISING East and Southern Africa Review and Planning Meeting, July 14-16, 2015, Malawi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58185"/>
            <a:ext cx="8229600" cy="64681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173526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1: No. of technologies at different profit levels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310205"/>
              </p:ext>
            </p:extLst>
          </p:nvPr>
        </p:nvGraphicFramePr>
        <p:xfrm>
          <a:off x="685800" y="2633310"/>
          <a:ext cx="7772401" cy="3615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0" y="2819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SFM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21813"/>
            <a:ext cx="46482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2819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9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64681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173526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1: No. of technologies at different profit levels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566526"/>
              </p:ext>
            </p:extLst>
          </p:nvPr>
        </p:nvGraphicFramePr>
        <p:xfrm>
          <a:off x="685800" y="2633310"/>
          <a:ext cx="7772401" cy="3615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67144"/>
            <a:ext cx="4893375" cy="169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5600" y="2819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HVC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1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58185"/>
            <a:ext cx="8229600" cy="64681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173526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1: No. of technologies at different profit levels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566526"/>
              </p:ext>
            </p:extLst>
          </p:nvPr>
        </p:nvGraphicFramePr>
        <p:xfrm>
          <a:off x="685800" y="2633310"/>
          <a:ext cx="7772401" cy="3615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853" y="2635191"/>
            <a:ext cx="4584700" cy="170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2743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1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2097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Sensitivity 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21426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2: Sensitivity to output price, input price, and wage</a:t>
            </a:r>
            <a:endParaRPr lang="en-GB" sz="24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647932"/>
              </p:ext>
            </p:extLst>
          </p:nvPr>
        </p:nvGraphicFramePr>
        <p:xfrm>
          <a:off x="990600" y="2895600"/>
          <a:ext cx="7620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85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763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Sensitivity </a:t>
            </a:r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2098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3: Sensitivity by technology category (GM)</a:t>
            </a:r>
            <a:endParaRPr lang="en-GB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440683"/>
              </p:ext>
            </p:extLst>
          </p:nvPr>
        </p:nvGraphicFramePr>
        <p:xfrm>
          <a:off x="762000" y="2671465"/>
          <a:ext cx="7772400" cy="323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02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763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Sensitivity </a:t>
            </a:r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2098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4: Sensitivity by technology category (BCR)</a:t>
            </a:r>
            <a:endParaRPr lang="en-GB" sz="24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85049"/>
              </p:ext>
            </p:extLst>
          </p:nvPr>
        </p:nvGraphicFramePr>
        <p:xfrm>
          <a:off x="1066800" y="2671464"/>
          <a:ext cx="7543800" cy="3348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14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763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Sensitivity </a:t>
            </a:r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234338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5: Sensitivity by technology category (RNLB)</a:t>
            </a:r>
            <a:endParaRPr lang="en-GB" sz="24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7316508"/>
              </p:ext>
            </p:extLst>
          </p:nvPr>
        </p:nvGraphicFramePr>
        <p:xfrm>
          <a:off x="1066800" y="2819400"/>
          <a:ext cx="73914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977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152543"/>
            <a:ext cx="8229600" cy="1143000"/>
          </a:xfrm>
        </p:spPr>
        <p:txBody>
          <a:bodyPr/>
          <a:lstStyle/>
          <a:p>
            <a:r>
              <a:rPr lang="en-US" dirty="0"/>
              <a:t>Sensitivity Analysis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189865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Figure 6: Effect of output price changes on No. of profitable technologies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612409"/>
              </p:ext>
            </p:extLst>
          </p:nvPr>
        </p:nvGraphicFramePr>
        <p:xfrm>
          <a:off x="609600" y="2298760"/>
          <a:ext cx="8077200" cy="410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367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66855"/>
            <a:ext cx="8229600" cy="1143000"/>
          </a:xfrm>
        </p:spPr>
        <p:txBody>
          <a:bodyPr/>
          <a:lstStyle/>
          <a:p>
            <a:r>
              <a:rPr lang="en-US" dirty="0"/>
              <a:t>Sensitivity Analysis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034284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Figure 7: Effect of  input price changes on # of profitable technologies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378772"/>
              </p:ext>
            </p:extLst>
          </p:nvPr>
        </p:nvGraphicFramePr>
        <p:xfrm>
          <a:off x="1066800" y="2590800"/>
          <a:ext cx="76962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595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03929"/>
            <a:ext cx="8229600" cy="1143000"/>
          </a:xfrm>
        </p:spPr>
        <p:txBody>
          <a:bodyPr/>
          <a:lstStyle/>
          <a:p>
            <a:r>
              <a:rPr lang="en-US" dirty="0"/>
              <a:t>Sensitivity Analysis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26175" y="2184446"/>
            <a:ext cx="7952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Figure 8: Effect of  changes of wage rates on No. of profitable technologies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73830"/>
              </p:ext>
            </p:extLst>
          </p:nvPr>
        </p:nvGraphicFramePr>
        <p:xfrm>
          <a:off x="1036507" y="2743200"/>
          <a:ext cx="7726493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079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The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 fontScale="85000" lnSpcReduction="10000"/>
          </a:bodyPr>
          <a:lstStyle/>
          <a:p>
            <a:r>
              <a:rPr lang="en-US" sz="3000" dirty="0" smtClean="0"/>
              <a:t>This study aims to assess the profitability of agricultural technologies under study by AR team in Tanzania</a:t>
            </a:r>
          </a:p>
          <a:p>
            <a:r>
              <a:rPr lang="en-US" sz="3000" dirty="0"/>
              <a:t>Research questions</a:t>
            </a:r>
          </a:p>
          <a:p>
            <a:pPr lvl="1"/>
            <a:r>
              <a:rPr lang="en-US" sz="2600" dirty="0"/>
              <a:t>Are the technologies profitable? (Absolute Assessment)</a:t>
            </a:r>
          </a:p>
          <a:p>
            <a:pPr lvl="1"/>
            <a:r>
              <a:rPr lang="en-US" sz="2600" dirty="0" smtClean="0"/>
              <a:t>Are </a:t>
            </a:r>
            <a:r>
              <a:rPr lang="en-US" sz="2600" dirty="0"/>
              <a:t>the technologies better than the base </a:t>
            </a:r>
            <a:r>
              <a:rPr lang="en-US" sz="2600" dirty="0" smtClean="0"/>
              <a:t>technologies in terms of financial benefit? (Relative Assessment</a:t>
            </a:r>
            <a:r>
              <a:rPr lang="en-US" sz="2600" dirty="0"/>
              <a:t>)</a:t>
            </a:r>
            <a:endParaRPr lang="en-GB" sz="2600" dirty="0"/>
          </a:p>
          <a:p>
            <a:r>
              <a:rPr lang="en-US" sz="3000" dirty="0" smtClean="0"/>
              <a:t>We considered 59 technologies under trial in Tanzania (both </a:t>
            </a:r>
            <a:r>
              <a:rPr lang="en-US" sz="3000" dirty="0" err="1" smtClean="0"/>
              <a:t>Babati</a:t>
            </a:r>
            <a:r>
              <a:rPr lang="en-US" sz="3000" dirty="0" smtClean="0"/>
              <a:t> and </a:t>
            </a:r>
            <a:r>
              <a:rPr lang="en-US" sz="3000" dirty="0" err="1" smtClean="0"/>
              <a:t>Kongwa-Kiteto</a:t>
            </a:r>
            <a:r>
              <a:rPr lang="en-US" sz="3000" dirty="0" smtClean="0"/>
              <a:t> research zones)</a:t>
            </a:r>
          </a:p>
          <a:p>
            <a:r>
              <a:rPr lang="en-US" sz="3000" dirty="0" smtClean="0"/>
              <a:t>11 technologies are base technologies while the remaining technologies are new ones</a:t>
            </a:r>
          </a:p>
        </p:txBody>
      </p:sp>
    </p:spTree>
    <p:extLst>
      <p:ext uri="{BB962C8B-B14F-4D97-AF65-F5344CB8AC3E}">
        <p14:creationId xmlns:p14="http://schemas.microsoft.com/office/powerpoint/2010/main" val="3867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914400"/>
          </a:xfrm>
        </p:spPr>
        <p:txBody>
          <a:bodyPr/>
          <a:lstStyle/>
          <a:p>
            <a:r>
              <a:rPr lang="en-GB" dirty="0"/>
              <a:t>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3397785"/>
              </p:ext>
            </p:extLst>
          </p:nvPr>
        </p:nvGraphicFramePr>
        <p:xfrm>
          <a:off x="1219200" y="2590800"/>
          <a:ext cx="7162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7800" y="2166895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9: Number of technologies at various sensitivity level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347311" y="3897802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Median =4.4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13409" y="3367118"/>
            <a:ext cx="1562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Median=2.1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133600" y="393521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65379" y="4711922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24050" y="3596658"/>
            <a:ext cx="419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29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en-US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of the technologies are either better than or as profitable as the base technologies</a:t>
            </a:r>
          </a:p>
          <a:p>
            <a:r>
              <a:rPr lang="en-US" dirty="0" smtClean="0"/>
              <a:t>Profits mostly lie between the breakeven point and the 100% threshold</a:t>
            </a:r>
          </a:p>
          <a:p>
            <a:r>
              <a:rPr lang="en-US" dirty="0" smtClean="0"/>
              <a:t>But profits can go even more than 100% for a few technologies</a:t>
            </a:r>
          </a:p>
          <a:p>
            <a:r>
              <a:rPr lang="en-US" dirty="0" smtClean="0"/>
              <a:t>Profits are more sensitive to changes in output prices than changes in input prices or wage rates</a:t>
            </a:r>
          </a:p>
          <a:p>
            <a:r>
              <a:rPr lang="en-US" dirty="0" smtClean="0"/>
              <a:t>The level of sensitivity also varies among the technology categories, SFM being the most sensitive ones </a:t>
            </a:r>
          </a:p>
          <a:p>
            <a:r>
              <a:rPr lang="en-US" dirty="0" smtClean="0"/>
              <a:t>The results are initial: we included a one year data for some of the technologies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study considers only economic parameters, and other advantages of the technologies are not </a:t>
            </a:r>
            <a:r>
              <a:rPr lang="en-US" dirty="0" smtClean="0"/>
              <a:t>considered</a:t>
            </a:r>
          </a:p>
          <a:p>
            <a:r>
              <a:rPr lang="en-US" dirty="0" smtClean="0"/>
              <a:t>Moreover, profits have been considered from individual farmers’ point of view but not from society’s point of view. 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500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</a:t>
            </a:r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You</a:t>
            </a:r>
          </a:p>
          <a:p>
            <a:pPr algn="ctr"/>
            <a:r>
              <a:rPr lang="en-US" sz="2400" dirty="0" smtClean="0">
                <a:solidFill>
                  <a:srgbClr val="156834"/>
                </a:solidFill>
                <a:latin typeface="Gill Sans" pitchFamily="34" charset="0"/>
              </a:rPr>
              <a:t>b.kotu@cgiar.org</a:t>
            </a:r>
            <a:endParaRPr lang="en-US" sz="2400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US" dirty="0" smtClean="0"/>
              <a:t>The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Designed to increase the productivity/loss of several crops: maize</a:t>
            </a:r>
            <a:r>
              <a:rPr lang="en-US" sz="2800" dirty="0"/>
              <a:t>, </a:t>
            </a:r>
            <a:r>
              <a:rPr lang="en-US" sz="2800" dirty="0" smtClean="0"/>
              <a:t>pigeon pea, eggplant</a:t>
            </a:r>
            <a:r>
              <a:rPr lang="en-US" sz="2800" dirty="0"/>
              <a:t>, </a:t>
            </a:r>
            <a:r>
              <a:rPr lang="en-US" sz="2800" dirty="0" smtClean="0"/>
              <a:t>tomato, and amaranths</a:t>
            </a:r>
            <a:endParaRPr lang="en-GB" sz="2800" dirty="0"/>
          </a:p>
          <a:p>
            <a:r>
              <a:rPr lang="en-US" sz="2800" dirty="0" smtClean="0"/>
              <a:t>We have data for 2 years for 32 technologies, but only a one year data for the remaining technologies</a:t>
            </a:r>
          </a:p>
          <a:p>
            <a:r>
              <a:rPr lang="en-US" sz="2800" dirty="0" smtClean="0"/>
              <a:t>The technologies can be categorized </a:t>
            </a:r>
          </a:p>
          <a:p>
            <a:pPr lvl="1"/>
            <a:r>
              <a:rPr lang="en-US" sz="2400" dirty="0" smtClean="0"/>
              <a:t>Soil Fertility Management (SFM)= 46</a:t>
            </a:r>
          </a:p>
          <a:p>
            <a:pPr lvl="1"/>
            <a:r>
              <a:rPr lang="en-US" sz="2400" dirty="0"/>
              <a:t>High Value Crops (HVC)=9</a:t>
            </a:r>
          </a:p>
          <a:p>
            <a:pPr lvl="1"/>
            <a:r>
              <a:rPr lang="en-US" sz="2400" dirty="0" smtClean="0"/>
              <a:t>Postharvest Management (PH)= 4</a:t>
            </a:r>
          </a:p>
        </p:txBody>
      </p:sp>
    </p:spTree>
    <p:extLst>
      <p:ext uri="{BB962C8B-B14F-4D97-AF65-F5344CB8AC3E}">
        <p14:creationId xmlns:p14="http://schemas.microsoft.com/office/powerpoint/2010/main" val="146910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156635"/>
                </a:solidFill>
              </a:rPr>
              <a:t>The study</a:t>
            </a:r>
            <a:endParaRPr lang="en-GB" dirty="0">
              <a:solidFill>
                <a:srgbClr val="15663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More than 1400 data observations from 11 separate experiments</a:t>
            </a:r>
          </a:p>
          <a:p>
            <a:r>
              <a:rPr lang="en-US" sz="2800" dirty="0" smtClean="0"/>
              <a:t>Used both biological and economic data</a:t>
            </a:r>
          </a:p>
          <a:p>
            <a:r>
              <a:rPr lang="en-US" sz="2800" dirty="0" smtClean="0"/>
              <a:t>These include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Grain yields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Output prices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Labor input and costs, land cost, draft power costs, costs of commercial inputs (seeds, fertilizers and pesticides)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6517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/>
          <a:lstStyle/>
          <a:p>
            <a:r>
              <a:rPr lang="en-US" dirty="0" smtClean="0"/>
              <a:t>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Computed three economic indicators</a:t>
            </a:r>
          </a:p>
          <a:p>
            <a:pPr lvl="1"/>
            <a:r>
              <a:rPr lang="en-US" sz="2400" dirty="0" smtClean="0"/>
              <a:t>Gross margin (TZS/ha)</a:t>
            </a:r>
          </a:p>
          <a:p>
            <a:pPr lvl="1"/>
            <a:r>
              <a:rPr lang="en-US" sz="2400" dirty="0" smtClean="0"/>
              <a:t>Benefit-Cost –Ratio </a:t>
            </a:r>
          </a:p>
          <a:p>
            <a:pPr lvl="1"/>
            <a:r>
              <a:rPr lang="en-US" sz="2400" dirty="0" smtClean="0"/>
              <a:t>Returns to labor (TZS/</a:t>
            </a:r>
            <a:r>
              <a:rPr lang="en-US" sz="2400" dirty="0" err="1" smtClean="0"/>
              <a:t>persondays</a:t>
            </a:r>
            <a:r>
              <a:rPr lang="en-US" sz="2400" dirty="0" smtClean="0"/>
              <a:t>)</a:t>
            </a:r>
          </a:p>
          <a:p>
            <a:r>
              <a:rPr lang="en-US" sz="2800" dirty="0" smtClean="0"/>
              <a:t>Conducted sensitivity analysis</a:t>
            </a:r>
          </a:p>
          <a:p>
            <a:pPr lvl="1"/>
            <a:r>
              <a:rPr lang="en-US" sz="2400" dirty="0" smtClean="0"/>
              <a:t>Output price changes</a:t>
            </a:r>
          </a:p>
          <a:p>
            <a:pPr lvl="1"/>
            <a:r>
              <a:rPr lang="en-US" sz="2400" dirty="0" smtClean="0"/>
              <a:t>Input price changes</a:t>
            </a:r>
          </a:p>
          <a:p>
            <a:pPr lvl="1"/>
            <a:r>
              <a:rPr lang="en-US" sz="2400" dirty="0" smtClean="0"/>
              <a:t>Wage rate changes</a:t>
            </a:r>
          </a:p>
          <a:p>
            <a:pPr marL="514350" indent="-45720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46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32" y="1219200"/>
            <a:ext cx="8229600" cy="868362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296714"/>
              </p:ext>
            </p:extLst>
          </p:nvPr>
        </p:nvGraphicFramePr>
        <p:xfrm>
          <a:off x="685800" y="2971800"/>
          <a:ext cx="7467600" cy="2667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29000"/>
                <a:gridCol w="1371600"/>
                <a:gridCol w="1295400"/>
                <a:gridCol w="1371600"/>
              </a:tblGrid>
              <a:tr h="666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Lower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Similar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Higher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Gross Margin (GM)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Benefit Cost Ratio (BCR)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Returns to  Labor</a:t>
                      </a:r>
                      <a:r>
                        <a:rPr lang="en-US" sz="2400" baseline="0" dirty="0" smtClean="0">
                          <a:effectLst/>
                        </a:rPr>
                        <a:t> (RNLB)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2270084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Table 1: AR technologies Vs Base technologies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85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373" y="1244302"/>
            <a:ext cx="8229600" cy="942439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549848"/>
              </p:ext>
            </p:extLst>
          </p:nvPr>
        </p:nvGraphicFramePr>
        <p:xfrm>
          <a:off x="393916" y="2449862"/>
          <a:ext cx="822960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42240">
                <a:tc rowSpan="2"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/>
                        <a:t>AR</a:t>
                      </a:r>
                      <a:r>
                        <a:rPr lang="en-US" sz="2000" b="1" baseline="0" dirty="0" smtClean="0"/>
                        <a:t> technology</a:t>
                      </a:r>
                      <a:endParaRPr lang="en-GB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/>
                        <a:t>Base Technology</a:t>
                      </a:r>
                      <a:endParaRPr lang="en-GB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000" b="1" dirty="0" smtClean="0"/>
                        <a:t>T value</a:t>
                      </a:r>
                      <a:endParaRPr lang="en-GB" sz="2000" b="1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Mean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SD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Mean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SD</a:t>
                      </a:r>
                      <a:endParaRPr lang="en-GB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4755819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23021498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1873409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12993707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3.588*	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BCR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1.7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1.2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5.338*	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RNLB**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9081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9009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6497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55564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1.339	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502" y="1988197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Table 2: Performance of the technologies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2295" y="5094787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Significant at 1% level</a:t>
            </a:r>
          </a:p>
          <a:p>
            <a:r>
              <a:rPr lang="en-GB" dirty="0" smtClean="0"/>
              <a:t>**Average </a:t>
            </a:r>
            <a:r>
              <a:rPr lang="en-GB" dirty="0"/>
              <a:t>wage rate is </a:t>
            </a:r>
            <a:r>
              <a:rPr lang="en-GB" dirty="0" smtClean="0"/>
              <a:t>3596TZS/day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8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1599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670618"/>
              </p:ext>
            </p:extLst>
          </p:nvPr>
        </p:nvGraphicFramePr>
        <p:xfrm>
          <a:off x="609600" y="2751410"/>
          <a:ext cx="8077199" cy="272385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71188"/>
                <a:gridCol w="1472012"/>
                <a:gridCol w="1219200"/>
                <a:gridCol w="893758"/>
                <a:gridCol w="968333"/>
                <a:gridCol w="1242874"/>
                <a:gridCol w="1009834"/>
              </a:tblGrid>
              <a:tr h="2203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GM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BCR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RNLB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8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Mean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Mean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SD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Mean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91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SFM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480674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542980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1.5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0.6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8159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	</a:t>
                      </a:r>
                    </a:p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5445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91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HVC 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53474654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63410261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4.3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19590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23520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91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PH*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11066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11095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3.4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3.1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15378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13868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221071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Table 3: Performance of the technologies, by type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6388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*Based on changes in net benefit  due to the new technologies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a,b,c</a:t>
            </a:r>
            <a:r>
              <a:rPr lang="en-US" dirty="0" smtClean="0"/>
              <a:t>:  means with similar letters are  not  different from each other at 5% level of significance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41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58185"/>
            <a:ext cx="8229600" cy="64681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173526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1: No. of technologies at different profit levels</a:t>
            </a:r>
            <a:endParaRPr lang="en-GB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415309"/>
              </p:ext>
            </p:extLst>
          </p:nvPr>
        </p:nvGraphicFramePr>
        <p:xfrm>
          <a:off x="685800" y="2633310"/>
          <a:ext cx="7772401" cy="3615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04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Template - 2014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Template - 2014.potx</Template>
  <TotalTime>3079</TotalTime>
  <Words>819</Words>
  <Application>Microsoft Office PowerPoint</Application>
  <PresentationFormat>On-screen Show (4:3)</PresentationFormat>
  <Paragraphs>189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Africa RISING Template - 2014</vt:lpstr>
      <vt:lpstr>1_Custom Design</vt:lpstr>
      <vt:lpstr>PowerPoint Presentation</vt:lpstr>
      <vt:lpstr>The study</vt:lpstr>
      <vt:lpstr>The study</vt:lpstr>
      <vt:lpstr>The study</vt:lpstr>
      <vt:lpstr>Analysis</vt:lpstr>
      <vt:lpstr>Results</vt:lpstr>
      <vt:lpstr>Results</vt:lpstr>
      <vt:lpstr>Results</vt:lpstr>
      <vt:lpstr>Results</vt:lpstr>
      <vt:lpstr>Results</vt:lpstr>
      <vt:lpstr>Results</vt:lpstr>
      <vt:lpstr>Results</vt:lpstr>
      <vt:lpstr>Sensitivity Analysis</vt:lpstr>
      <vt:lpstr>Sensitivity Analysis</vt:lpstr>
      <vt:lpstr>Sensitivity Analysis</vt:lpstr>
      <vt:lpstr>Sensitivity Analysis</vt:lpstr>
      <vt:lpstr>Sensitivity Analysis</vt:lpstr>
      <vt:lpstr>Sensitivity Analysis</vt:lpstr>
      <vt:lpstr>Sensitivity Analysis</vt:lpstr>
      <vt:lpstr>Sensitivity Analysis</vt:lpstr>
      <vt:lpstr>Concluding remarks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Bekele</cp:lastModifiedBy>
  <cp:revision>157</cp:revision>
  <cp:lastPrinted>2011-10-06T11:45:23Z</cp:lastPrinted>
  <dcterms:created xsi:type="dcterms:W3CDTF">2014-10-08T17:30:25Z</dcterms:created>
  <dcterms:modified xsi:type="dcterms:W3CDTF">2015-07-14T16:39:05Z</dcterms:modified>
</cp:coreProperties>
</file>